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</p:embeddedFont>
    <p:embeddedFont>
      <p:font typeface="Proxima Nova Bold" panose="020B0604020202020204" charset="0"/>
      <p:regular r:id="rId24"/>
    </p:embeddedFont>
    <p:embeddedFont>
      <p:font typeface="Source Sans Pro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iro.medium.com/v2/resize:fit:2000/0*zj_kGMq6f2ZxW7p3.png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miro.medium.com/v2/resize:fit:2000/0*zj_kGMq6f2ZxW7p3.png" TargetMode="External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47036" y="-410546"/>
            <a:ext cx="1646525" cy="10989979"/>
            <a:chOff x="0" y="0"/>
            <a:chExt cx="433653" cy="2894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653" cy="2894480"/>
            </a:xfrm>
            <a:custGeom>
              <a:avLst/>
              <a:gdLst/>
              <a:ahLst/>
              <a:cxnLst/>
              <a:rect l="l" t="t" r="r" b="b"/>
              <a:pathLst>
                <a:path w="433653" h="2894480">
                  <a:moveTo>
                    <a:pt x="0" y="0"/>
                  </a:moveTo>
                  <a:lnTo>
                    <a:pt x="433653" y="0"/>
                  </a:lnTo>
                  <a:lnTo>
                    <a:pt x="433653" y="2894480"/>
                  </a:lnTo>
                  <a:lnTo>
                    <a:pt x="0" y="2894480"/>
                  </a:ln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3653" cy="294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3839" y="1404661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9460" y="2945130"/>
            <a:ext cx="11269079" cy="219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ПРОГРАМНА СИСТЕМА ДЛЯ ПОШУКУ ТУРИСТИЧНИХ МАРШРУТІВ ТА ОБМІНУ ВРАЖЕННЯМИ</a:t>
            </a:r>
          </a:p>
        </p:txBody>
      </p:sp>
      <p:sp>
        <p:nvSpPr>
          <p:cNvPr id="7" name="Freeform 7"/>
          <p:cNvSpPr/>
          <p:nvPr/>
        </p:nvSpPr>
        <p:spPr>
          <a:xfrm>
            <a:off x="541379" y="0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1379" y="5209483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5101" y="6864796"/>
            <a:ext cx="3298971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ВИКОНАЛИ: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ГР. ПЗПІ-21-7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АВТОМОНОВА Д.С.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КОДОЛА А.Т.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ПАСЕНКО К.Є.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674188"/>
              </a:solidFill>
              <a:latin typeface="Source Sans Pro Bold"/>
              <a:ea typeface="Source Sans Pro Bold"/>
              <a:cs typeface="Source Sans Pro Bold"/>
              <a:sym typeface="Source Sans Pr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65842" y="8281670"/>
            <a:ext cx="449345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НАУКОВИЙ КЕРІВНИК:</a:t>
            </a:r>
          </a:p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ВИКЛ. ОНИЩЕНКО К.Г.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62018" y="9553386"/>
            <a:ext cx="449345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3724" y="2212554"/>
            <a:ext cx="17577894" cy="9442528"/>
          </a:xfrm>
          <a:custGeom>
            <a:avLst/>
            <a:gdLst/>
            <a:ahLst/>
            <a:cxnLst/>
            <a:rect l="l" t="t" r="r" b="b"/>
            <a:pathLst>
              <a:path w="17577894" h="9442528">
                <a:moveTo>
                  <a:pt x="0" y="0"/>
                </a:moveTo>
                <a:lnTo>
                  <a:pt x="17577894" y="0"/>
                </a:lnTo>
                <a:lnTo>
                  <a:pt x="17577894" y="9442529"/>
                </a:lnTo>
                <a:lnTo>
                  <a:pt x="0" y="9442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63194" y="6143784"/>
            <a:ext cx="4416774" cy="2028688"/>
            <a:chOff x="0" y="0"/>
            <a:chExt cx="1106601" cy="50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16946" y="5300226"/>
            <a:ext cx="2501513" cy="2501513"/>
          </a:xfrm>
          <a:custGeom>
            <a:avLst/>
            <a:gdLst/>
            <a:ahLst/>
            <a:cxnLst/>
            <a:rect l="l" t="t" r="r" b="b"/>
            <a:pathLst>
              <a:path w="2501513" h="2501513">
                <a:moveTo>
                  <a:pt x="0" y="0"/>
                </a:moveTo>
                <a:lnTo>
                  <a:pt x="2501513" y="0"/>
                </a:lnTo>
                <a:lnTo>
                  <a:pt x="2501513" y="2501513"/>
                </a:lnTo>
                <a:lnTo>
                  <a:pt x="0" y="250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3870" y="3205708"/>
            <a:ext cx="4416774" cy="2028688"/>
            <a:chOff x="0" y="0"/>
            <a:chExt cx="1106601" cy="5082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953724" y="2327189"/>
            <a:ext cx="2501513" cy="2501513"/>
          </a:xfrm>
          <a:custGeom>
            <a:avLst/>
            <a:gdLst/>
            <a:ahLst/>
            <a:cxnLst/>
            <a:rect l="l" t="t" r="r" b="b"/>
            <a:pathLst>
              <a:path w="2501513" h="2501513">
                <a:moveTo>
                  <a:pt x="0" y="0"/>
                </a:moveTo>
                <a:lnTo>
                  <a:pt x="2501513" y="0"/>
                </a:lnTo>
                <a:lnTo>
                  <a:pt x="2501513" y="2501513"/>
                </a:lnTo>
                <a:lnTo>
                  <a:pt x="0" y="25015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578841" y="3364814"/>
            <a:ext cx="1079328" cy="1110987"/>
            <a:chOff x="0" y="0"/>
            <a:chExt cx="2055425" cy="2115716"/>
          </a:xfrm>
        </p:grpSpPr>
        <p:sp>
          <p:nvSpPr>
            <p:cNvPr id="12" name="Freeform 12">
              <a:hlinkClick r:id="rId6" tooltip="https://miro.medium.com/v2/resize:fit:2000/0*zj_kGMq6f2ZxW7p3.png"/>
            </p:cNvPr>
            <p:cNvSpPr/>
            <p:nvPr/>
          </p:nvSpPr>
          <p:spPr>
            <a:xfrm>
              <a:off x="0" y="0"/>
              <a:ext cx="2055425" cy="2115716"/>
            </a:xfrm>
            <a:custGeom>
              <a:avLst/>
              <a:gdLst/>
              <a:ahLst/>
              <a:cxnLst/>
              <a:rect l="l" t="t" r="r" b="b"/>
              <a:pathLst>
                <a:path w="2055425" h="2115716">
                  <a:moveTo>
                    <a:pt x="0" y="0"/>
                  </a:moveTo>
                  <a:lnTo>
                    <a:pt x="2055425" y="0"/>
                  </a:lnTo>
                  <a:lnTo>
                    <a:pt x="2055425" y="2115716"/>
                  </a:lnTo>
                  <a:lnTo>
                    <a:pt x="0" y="2115716"/>
                  </a:lnTo>
                  <a:close/>
                </a:path>
              </a:pathLst>
            </a:custGeom>
            <a:blipFill>
              <a:blip r:embed="rId7"/>
              <a:stretch>
                <a:fillRect l="-1466" r="-146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2042382" y="4828702"/>
            <a:ext cx="2319751" cy="471524"/>
            <a:chOff x="0" y="0"/>
            <a:chExt cx="581202" cy="1181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63194" y="3205708"/>
            <a:ext cx="4416774" cy="2028688"/>
            <a:chOff x="0" y="0"/>
            <a:chExt cx="1106601" cy="5082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7616946" y="2374012"/>
            <a:ext cx="2501513" cy="2501513"/>
          </a:xfrm>
          <a:custGeom>
            <a:avLst/>
            <a:gdLst/>
            <a:ahLst/>
            <a:cxnLst/>
            <a:rect l="l" t="t" r="r" b="b"/>
            <a:pathLst>
              <a:path w="2501513" h="2501513">
                <a:moveTo>
                  <a:pt x="0" y="0"/>
                </a:moveTo>
                <a:lnTo>
                  <a:pt x="2501513" y="0"/>
                </a:lnTo>
                <a:lnTo>
                  <a:pt x="2501513" y="2501514"/>
                </a:lnTo>
                <a:lnTo>
                  <a:pt x="0" y="25015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297337" y="3435469"/>
            <a:ext cx="1028880" cy="1050481"/>
            <a:chOff x="0" y="0"/>
            <a:chExt cx="2055425" cy="20985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55425" cy="2098579"/>
            </a:xfrm>
            <a:custGeom>
              <a:avLst/>
              <a:gdLst/>
              <a:ahLst/>
              <a:cxnLst/>
              <a:rect l="l" t="t" r="r" b="b"/>
              <a:pathLst>
                <a:path w="2055425" h="2098579">
                  <a:moveTo>
                    <a:pt x="0" y="0"/>
                  </a:moveTo>
                  <a:lnTo>
                    <a:pt x="2055425" y="0"/>
                  </a:lnTo>
                  <a:lnTo>
                    <a:pt x="2055425" y="2098579"/>
                  </a:lnTo>
                  <a:lnTo>
                    <a:pt x="0" y="2098579"/>
                  </a:lnTo>
                  <a:close/>
                </a:path>
              </a:pathLst>
            </a:custGeom>
            <a:blipFill>
              <a:blip r:embed="rId9"/>
              <a:stretch>
                <a:fillRect l="-1049" r="-104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7811705" y="4828702"/>
            <a:ext cx="2319751" cy="471524"/>
            <a:chOff x="0" y="0"/>
            <a:chExt cx="581202" cy="1181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532518" y="3205708"/>
            <a:ext cx="4416774" cy="2028688"/>
            <a:chOff x="0" y="0"/>
            <a:chExt cx="1106601" cy="50827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581029" y="4828702"/>
            <a:ext cx="2319751" cy="471524"/>
            <a:chOff x="0" y="0"/>
            <a:chExt cx="581202" cy="1181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811705" y="7766778"/>
            <a:ext cx="2319751" cy="471524"/>
            <a:chOff x="0" y="0"/>
            <a:chExt cx="581202" cy="1181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9297337" y="6282890"/>
            <a:ext cx="1028880" cy="1028880"/>
          </a:xfrm>
          <a:custGeom>
            <a:avLst/>
            <a:gdLst/>
            <a:ahLst/>
            <a:cxnLst/>
            <a:rect l="l" t="t" r="r" b="b"/>
            <a:pathLst>
              <a:path w="1028880" h="1028880">
                <a:moveTo>
                  <a:pt x="0" y="0"/>
                </a:moveTo>
                <a:lnTo>
                  <a:pt x="1028879" y="0"/>
                </a:lnTo>
                <a:lnTo>
                  <a:pt x="1028879" y="1028880"/>
                </a:lnTo>
                <a:lnTo>
                  <a:pt x="0" y="1028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2666901" y="667002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Дизайн системи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53869" y="486604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Routes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923193" y="486604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Controller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92517" y="486604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Middleware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923193" y="7804119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Service</a:t>
            </a:r>
          </a:p>
        </p:txBody>
      </p:sp>
      <p:sp>
        <p:nvSpPr>
          <p:cNvPr id="40" name="Freeform 40"/>
          <p:cNvSpPr/>
          <p:nvPr/>
        </p:nvSpPr>
        <p:spPr>
          <a:xfrm>
            <a:off x="13284993" y="2374012"/>
            <a:ext cx="2501513" cy="2501513"/>
          </a:xfrm>
          <a:custGeom>
            <a:avLst/>
            <a:gdLst/>
            <a:ahLst/>
            <a:cxnLst/>
            <a:rect l="l" t="t" r="r" b="b"/>
            <a:pathLst>
              <a:path w="2501513" h="2501513">
                <a:moveTo>
                  <a:pt x="0" y="0"/>
                </a:moveTo>
                <a:lnTo>
                  <a:pt x="2501513" y="0"/>
                </a:lnTo>
                <a:lnTo>
                  <a:pt x="2501513" y="2501514"/>
                </a:lnTo>
                <a:lnTo>
                  <a:pt x="0" y="2501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4876314" y="3238152"/>
            <a:ext cx="1290384" cy="1267843"/>
            <a:chOff x="0" y="0"/>
            <a:chExt cx="3792252" cy="372600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792252" cy="3726007"/>
            </a:xfrm>
            <a:custGeom>
              <a:avLst/>
              <a:gdLst/>
              <a:ahLst/>
              <a:cxnLst/>
              <a:rect l="l" t="t" r="r" b="b"/>
              <a:pathLst>
                <a:path w="3792252" h="3726007">
                  <a:moveTo>
                    <a:pt x="0" y="0"/>
                  </a:moveTo>
                  <a:lnTo>
                    <a:pt x="3792252" y="0"/>
                  </a:lnTo>
                  <a:lnTo>
                    <a:pt x="3792252" y="3726007"/>
                  </a:lnTo>
                  <a:lnTo>
                    <a:pt x="0" y="3726007"/>
                  </a:lnTo>
                  <a:close/>
                </a:path>
              </a:pathLst>
            </a:custGeom>
            <a:blipFill>
              <a:blip r:embed="rId12"/>
              <a:stretch>
                <a:fillRect t="-888" b="-888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3" name="TextBox 43"/>
          <p:cNvSpPr txBox="1"/>
          <p:nvPr/>
        </p:nvSpPr>
        <p:spPr>
          <a:xfrm>
            <a:off x="17768295" y="9685481"/>
            <a:ext cx="2619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0472" y="1133562"/>
            <a:ext cx="11947056" cy="9766719"/>
          </a:xfrm>
          <a:custGeom>
            <a:avLst/>
            <a:gdLst/>
            <a:ahLst/>
            <a:cxnLst/>
            <a:rect l="l" t="t" r="r" b="b"/>
            <a:pathLst>
              <a:path w="11947056" h="9766719">
                <a:moveTo>
                  <a:pt x="0" y="0"/>
                </a:moveTo>
                <a:lnTo>
                  <a:pt x="11947056" y="0"/>
                </a:lnTo>
                <a:lnTo>
                  <a:pt x="11947056" y="9766718"/>
                </a:lnTo>
                <a:lnTo>
                  <a:pt x="0" y="976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16697" y="479681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Приклад реалізації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94861" y="9685481"/>
            <a:ext cx="20880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16697" y="-12382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Приклад реалізації</a:t>
            </a:r>
          </a:p>
        </p:txBody>
      </p:sp>
      <p:sp>
        <p:nvSpPr>
          <p:cNvPr id="3" name="Freeform 3"/>
          <p:cNvSpPr/>
          <p:nvPr/>
        </p:nvSpPr>
        <p:spPr>
          <a:xfrm>
            <a:off x="3599334" y="530056"/>
            <a:ext cx="11089331" cy="10077430"/>
          </a:xfrm>
          <a:custGeom>
            <a:avLst/>
            <a:gdLst/>
            <a:ahLst/>
            <a:cxnLst/>
            <a:rect l="l" t="t" r="r" b="b"/>
            <a:pathLst>
              <a:path w="11089331" h="10077430">
                <a:moveTo>
                  <a:pt x="0" y="0"/>
                </a:moveTo>
                <a:lnTo>
                  <a:pt x="11089332" y="0"/>
                </a:lnTo>
                <a:lnTo>
                  <a:pt x="11089332" y="10077429"/>
                </a:lnTo>
                <a:lnTo>
                  <a:pt x="0" y="10077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770825" y="9685481"/>
            <a:ext cx="25687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853" y="1259042"/>
            <a:ext cx="11301259" cy="6145060"/>
          </a:xfrm>
          <a:custGeom>
            <a:avLst/>
            <a:gdLst/>
            <a:ahLst/>
            <a:cxnLst/>
            <a:rect l="l" t="t" r="r" b="b"/>
            <a:pathLst>
              <a:path w="11301259" h="6145060">
                <a:moveTo>
                  <a:pt x="0" y="0"/>
                </a:moveTo>
                <a:lnTo>
                  <a:pt x="11301259" y="0"/>
                </a:lnTo>
                <a:lnTo>
                  <a:pt x="11301259" y="6145060"/>
                </a:lnTo>
                <a:lnTo>
                  <a:pt x="0" y="6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6552956" y="3878778"/>
            <a:ext cx="11301259" cy="6104163"/>
          </a:xfrm>
          <a:custGeom>
            <a:avLst/>
            <a:gdLst/>
            <a:ahLst/>
            <a:cxnLst/>
            <a:rect l="l" t="t" r="r" b="b"/>
            <a:pathLst>
              <a:path w="11301259" h="6104163">
                <a:moveTo>
                  <a:pt x="0" y="0"/>
                </a:moveTo>
                <a:lnTo>
                  <a:pt x="11301259" y="0"/>
                </a:lnTo>
                <a:lnTo>
                  <a:pt x="11301259" y="6104164"/>
                </a:lnTo>
                <a:lnTo>
                  <a:pt x="0" y="6104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" r="-128"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716697" y="-12382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Документація API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27488" y="331618"/>
            <a:ext cx="2534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0144" y="1982113"/>
            <a:ext cx="19434780" cy="10440014"/>
          </a:xfrm>
          <a:custGeom>
            <a:avLst/>
            <a:gdLst/>
            <a:ahLst/>
            <a:cxnLst/>
            <a:rect l="l" t="t" r="r" b="b"/>
            <a:pathLst>
              <a:path w="19434780" h="10440014">
                <a:moveTo>
                  <a:pt x="0" y="0"/>
                </a:moveTo>
                <a:lnTo>
                  <a:pt x="19434779" y="0"/>
                </a:lnTo>
                <a:lnTo>
                  <a:pt x="19434779" y="10440014"/>
                </a:lnTo>
                <a:lnTo>
                  <a:pt x="0" y="10440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7590" y="179289"/>
            <a:ext cx="7153983" cy="10107711"/>
          </a:xfrm>
          <a:custGeom>
            <a:avLst/>
            <a:gdLst/>
            <a:ahLst/>
            <a:cxnLst/>
            <a:rect l="l" t="t" r="r" b="b"/>
            <a:pathLst>
              <a:path w="7153983" h="10107711">
                <a:moveTo>
                  <a:pt x="0" y="0"/>
                </a:moveTo>
                <a:lnTo>
                  <a:pt x="7153983" y="0"/>
                </a:lnTo>
                <a:lnTo>
                  <a:pt x="7153983" y="10107711"/>
                </a:lnTo>
                <a:lnTo>
                  <a:pt x="0" y="10107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8189139" y="2821742"/>
            <a:ext cx="8393729" cy="3546350"/>
          </a:xfrm>
          <a:custGeom>
            <a:avLst/>
            <a:gdLst/>
            <a:ahLst/>
            <a:cxnLst/>
            <a:rect l="l" t="t" r="r" b="b"/>
            <a:pathLst>
              <a:path w="8393729" h="3546350">
                <a:moveTo>
                  <a:pt x="0" y="0"/>
                </a:moveTo>
                <a:lnTo>
                  <a:pt x="8393729" y="0"/>
                </a:lnTo>
                <a:lnTo>
                  <a:pt x="8393729" y="3546350"/>
                </a:lnTo>
                <a:lnTo>
                  <a:pt x="0" y="3546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6108569" y="55464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Тестування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1271" y="9685481"/>
            <a:ext cx="25598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207240"/>
          </a:xfrm>
          <a:custGeom>
            <a:avLst/>
            <a:gdLst/>
            <a:ahLst/>
            <a:cxnLst/>
            <a:rect l="l" t="t" r="r" b="b"/>
            <a:pathLst>
              <a:path w="18288000" h="1220724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0864" y="3556151"/>
            <a:ext cx="14746272" cy="3933462"/>
            <a:chOff x="0" y="0"/>
            <a:chExt cx="3694604" cy="985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4604" cy="985509"/>
            </a:xfrm>
            <a:custGeom>
              <a:avLst/>
              <a:gdLst/>
              <a:ahLst/>
              <a:cxnLst/>
              <a:rect l="l" t="t" r="r" b="b"/>
              <a:pathLst>
                <a:path w="3694604" h="985509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976584"/>
                  </a:lnTo>
                  <a:cubicBezTo>
                    <a:pt x="3694604" y="981513"/>
                    <a:pt x="3690608" y="985509"/>
                    <a:pt x="3685679" y="985509"/>
                  </a:cubicBezTo>
                  <a:lnTo>
                    <a:pt x="8925" y="985509"/>
                  </a:lnTo>
                  <a:cubicBezTo>
                    <a:pt x="3996" y="985509"/>
                    <a:pt x="0" y="981513"/>
                    <a:pt x="0" y="976584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694604" cy="1033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Підсумки розробки Back-end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16697" y="3830545"/>
            <a:ext cx="6005445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Створено структурований REST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6697" y="5908974"/>
            <a:ext cx="6005445" cy="105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Запроваджено рольову модель доступу з розмежуванням прав для користувачів, модераторів і адміністраторів.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6697" y="5474033"/>
            <a:ext cx="6005445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Гнучка система ролей і модерації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53499" y="4265520"/>
            <a:ext cx="5655177" cy="105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Впроваджено алгоритми проходження маршрутів і механізми гейміфікації (досягнення).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53499" y="3827257"/>
            <a:ext cx="5655177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Гейміфікація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53499" y="5908974"/>
            <a:ext cx="5655177" cy="1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Користувачі можуть ділитися враженнями через статті, коментувати публікації та додавати друзів, що формує живу та зацікавлену спільноту.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53499" y="5405246"/>
            <a:ext cx="5655177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Взаємодія користувачів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16697" y="4265520"/>
            <a:ext cx="6005445" cy="105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З підтримкою CRUD-операцій для маршрутів, місць, статей, коментарів і досягнень, з акцентом на безпеку (JWT, bcrypt, валідація).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69857" y="9685481"/>
            <a:ext cx="2588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132" y="1219754"/>
            <a:ext cx="15641737" cy="8402459"/>
          </a:xfrm>
          <a:custGeom>
            <a:avLst/>
            <a:gdLst/>
            <a:ahLst/>
            <a:cxnLst/>
            <a:rect l="l" t="t" r="r" b="b"/>
            <a:pathLst>
              <a:path w="15641737" h="8402459">
                <a:moveTo>
                  <a:pt x="0" y="0"/>
                </a:moveTo>
                <a:lnTo>
                  <a:pt x="15641736" y="0"/>
                </a:lnTo>
                <a:lnTo>
                  <a:pt x="15641736" y="8402459"/>
                </a:lnTo>
                <a:lnTo>
                  <a:pt x="0" y="8402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99553" y="-918150"/>
            <a:ext cx="20287106" cy="4829206"/>
            <a:chOff x="0" y="0"/>
            <a:chExt cx="13273318" cy="3159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3318" cy="3159622"/>
            </a:xfrm>
            <a:custGeom>
              <a:avLst/>
              <a:gdLst/>
              <a:ahLst/>
              <a:cxnLst/>
              <a:rect l="l" t="t" r="r" b="b"/>
              <a:pathLst>
                <a:path w="13273318" h="3159622">
                  <a:moveTo>
                    <a:pt x="0" y="0"/>
                  </a:moveTo>
                  <a:lnTo>
                    <a:pt x="13273318" y="0"/>
                  </a:lnTo>
                  <a:lnTo>
                    <a:pt x="13273318" y="3159622"/>
                  </a:lnTo>
                  <a:lnTo>
                    <a:pt x="0" y="3159622"/>
                  </a:lnTo>
                  <a:close/>
                </a:path>
              </a:pathLst>
            </a:custGeom>
            <a:blipFill>
              <a:blip r:embed="rId4"/>
              <a:stretch>
                <a:fillRect t="-90205" b="-9020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6560199" y="5196205"/>
            <a:ext cx="5167603" cy="3588419"/>
            <a:chOff x="0" y="0"/>
            <a:chExt cx="1294717" cy="8990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69986" y="4816773"/>
            <a:ext cx="3548027" cy="547149"/>
            <a:chOff x="0" y="0"/>
            <a:chExt cx="888940" cy="1370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74775" y="5196205"/>
            <a:ext cx="5167603" cy="3588419"/>
            <a:chOff x="0" y="0"/>
            <a:chExt cx="1294717" cy="8990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84563" y="4816773"/>
            <a:ext cx="3548027" cy="547149"/>
            <a:chOff x="0" y="0"/>
            <a:chExt cx="888940" cy="1370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5622" y="5196205"/>
            <a:ext cx="5167603" cy="3588419"/>
            <a:chOff x="0" y="0"/>
            <a:chExt cx="1294717" cy="8990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5410" y="4816773"/>
            <a:ext cx="3548027" cy="547149"/>
            <a:chOff x="0" y="0"/>
            <a:chExt cx="888940" cy="1370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28700" y="376422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580254" y="5509026"/>
            <a:ext cx="4936991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туристичні агентства: створення та управління каталогом маршрутів;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муніципальні служби: розвиток туристичної інфраструктури міст;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освітні заклади: організація навчальних екскурсій та походів;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комерційні туроператори: управління власними турпродуктами.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660166" y="1915948"/>
            <a:ext cx="9729668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18"/>
              </a:lnSpc>
              <a:spcBef>
                <a:spcPct val="0"/>
              </a:spcBef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ЗАГАЛЬНИЙ ПІДСУМОК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15015" y="5549472"/>
            <a:ext cx="4487123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 майбутьному може бути: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реалізований повноцінний мобільний додаток;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додана підтримка  багатомовності;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доступ в офлайн-режимі;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розширення функціоналу за допомогою алгоритмів машинного навчання.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5862" y="5373359"/>
            <a:ext cx="4487123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 результаті роботи було реалізовано повноцінний веб-застосунок для пошуку туристичних маршрутів та обміну враженнями. Система поєднує елементи гейміфікації, соціальної взаємодії, адміністрування та модерації, що робить її зручною, цікавою та корисною для широкого кола мандрівників. 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4098" y="4891927"/>
            <a:ext cx="380234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Можливості використання</a:t>
            </a:r>
          </a:p>
          <a:p>
            <a:pPr algn="ctr">
              <a:lnSpc>
                <a:spcPts val="2800"/>
              </a:lnSpc>
            </a:pPr>
            <a:endParaRPr lang="en-US" sz="2000" b="1">
              <a:solidFill>
                <a:srgbClr val="FFFFFF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957402" y="4891927"/>
            <a:ext cx="38023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Подальший розвиток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8250" y="4891927"/>
            <a:ext cx="38023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Отриманні результати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95814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64370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835565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899933" y="9837881"/>
            <a:ext cx="3034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4017" y="4151630"/>
            <a:ext cx="10919966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Дякуємо за увагу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747513" y="9685481"/>
            <a:ext cx="3035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63717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69740" y="0"/>
            <a:ext cx="6618260" cy="10287000"/>
          </a:xfrm>
          <a:custGeom>
            <a:avLst/>
            <a:gdLst/>
            <a:ahLst/>
            <a:cxnLst/>
            <a:rect l="l" t="t" r="r" b="b"/>
            <a:pathLst>
              <a:path w="6618260" h="10287000">
                <a:moveTo>
                  <a:pt x="0" y="0"/>
                </a:moveTo>
                <a:lnTo>
                  <a:pt x="6618260" y="0"/>
                </a:lnTo>
                <a:lnTo>
                  <a:pt x="66182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788" t="-2519" r="-26184" b="-251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6734" y="5045343"/>
            <a:ext cx="6821517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Метою роботи є створення платформи для зручного пошуку відповідних маршрутів для мандрівників, їх проходження та гейміфікації цього процесу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69740" y="0"/>
            <a:ext cx="6618260" cy="10989979"/>
            <a:chOff x="0" y="0"/>
            <a:chExt cx="1743081" cy="2894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081" cy="2894480"/>
            </a:xfrm>
            <a:custGeom>
              <a:avLst/>
              <a:gdLst/>
              <a:ahLst/>
              <a:cxnLst/>
              <a:rect l="l" t="t" r="r" b="b"/>
              <a:pathLst>
                <a:path w="1743081" h="2894480">
                  <a:moveTo>
                    <a:pt x="0" y="0"/>
                  </a:moveTo>
                  <a:lnTo>
                    <a:pt x="1743081" y="0"/>
                  </a:lnTo>
                  <a:lnTo>
                    <a:pt x="1743081" y="2894480"/>
                  </a:lnTo>
                  <a:lnTo>
                    <a:pt x="0" y="2894480"/>
                  </a:lnTo>
                  <a:close/>
                </a:path>
              </a:pathLst>
            </a:custGeom>
            <a:solidFill>
              <a:srgbClr val="674188">
                <a:alpha val="19608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43081" cy="294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66734" y="3750918"/>
            <a:ext cx="8477622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Мета роботи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23063" y="9685481"/>
            <a:ext cx="15240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3839" y="1463717"/>
            <a:ext cx="15994161" cy="8591775"/>
          </a:xfrm>
          <a:custGeom>
            <a:avLst/>
            <a:gdLst/>
            <a:ahLst/>
            <a:cxnLst/>
            <a:rect l="l" t="t" r="r" b="b"/>
            <a:pathLst>
              <a:path w="15994161" h="8591775">
                <a:moveTo>
                  <a:pt x="0" y="0"/>
                </a:moveTo>
                <a:lnTo>
                  <a:pt x="15994161" y="0"/>
                </a:lnTo>
                <a:lnTo>
                  <a:pt x="15994161" y="8591775"/>
                </a:lnTo>
                <a:lnTo>
                  <a:pt x="0" y="8591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21670" y="6620595"/>
            <a:ext cx="4244660" cy="3161822"/>
            <a:chOff x="0" y="0"/>
            <a:chExt cx="1063478" cy="7921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42370" y="3854518"/>
            <a:ext cx="3603261" cy="3215438"/>
            <a:chOff x="0" y="0"/>
            <a:chExt cx="635853" cy="5674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4"/>
              <a:stretch>
                <a:fillRect t="-6030" b="-6030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54543" y="6620595"/>
            <a:ext cx="4244660" cy="3161822"/>
            <a:chOff x="0" y="0"/>
            <a:chExt cx="1063478" cy="792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75243" y="3854518"/>
            <a:ext cx="3603261" cy="3215438"/>
            <a:chOff x="0" y="0"/>
            <a:chExt cx="635853" cy="567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5"/>
              <a:stretch>
                <a:fillRect t="-6030" b="-6030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884884" y="6620595"/>
            <a:ext cx="4244660" cy="3161822"/>
            <a:chOff x="0" y="0"/>
            <a:chExt cx="1063478" cy="7921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05584" y="3854518"/>
            <a:ext cx="3603261" cy="3215438"/>
            <a:chOff x="0" y="0"/>
            <a:chExt cx="635853" cy="5674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6"/>
              <a:stretch>
                <a:fillRect l="-38353" r="-38353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753120" y="6802580"/>
            <a:ext cx="2781761" cy="534753"/>
            <a:chOff x="0" y="0"/>
            <a:chExt cx="2246476" cy="431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85993" y="6802580"/>
            <a:ext cx="2781761" cy="534753"/>
            <a:chOff x="0" y="0"/>
            <a:chExt cx="2246476" cy="4318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616334" y="6802580"/>
            <a:ext cx="2781761" cy="534753"/>
            <a:chOff x="0" y="0"/>
            <a:chExt cx="2246476" cy="4318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68876" y="4900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905189" y="1663258"/>
            <a:ext cx="8477622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Конкуренти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42370" y="7415405"/>
            <a:ext cx="3603261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Платформа, орієнтована на любителів активного відпочинку, зокрема пішого туризму, трекінгу, бігу, велосипедних маршрутів і прогулянок на природі.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06973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AllTrails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02915" y="7591618"/>
            <a:ext cx="360326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 для пошуку, порівняння й бронювання готелів, ресторанів, турів і визначних місць з відгуками реальних мандрівників.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39846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TripAdvisor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93839" y="7591618"/>
            <a:ext cx="3515005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Багатофункціональний сервіс від компанії Google для навігації, пошуку локацій і планування маршрутів.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70187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GoogleMaps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35990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04546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175741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824701" y="9685481"/>
            <a:ext cx="14912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2636" y="3037422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742334">
            <a:off x="11244276" y="3903409"/>
            <a:ext cx="3141537" cy="2790816"/>
            <a:chOff x="0" y="0"/>
            <a:chExt cx="2055425" cy="18259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5425" cy="1825957"/>
            </a:xfrm>
            <a:custGeom>
              <a:avLst/>
              <a:gdLst/>
              <a:ahLst/>
              <a:cxnLst/>
              <a:rect l="l" t="t" r="r" b="b"/>
              <a:pathLst>
                <a:path w="2055425" h="1825957">
                  <a:moveTo>
                    <a:pt x="0" y="0"/>
                  </a:moveTo>
                  <a:lnTo>
                    <a:pt x="2055425" y="0"/>
                  </a:lnTo>
                  <a:lnTo>
                    <a:pt x="2055425" y="1825957"/>
                  </a:lnTo>
                  <a:lnTo>
                    <a:pt x="0" y="1825957"/>
                  </a:lnTo>
                  <a:close/>
                </a:path>
              </a:pathLst>
            </a:custGeom>
            <a:blipFill>
              <a:blip r:embed="rId4"/>
              <a:stretch>
                <a:fillRect l="-38835" r="-38835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 rot="379961">
            <a:off x="14026015" y="5927077"/>
            <a:ext cx="3141537" cy="2790816"/>
            <a:chOff x="0" y="0"/>
            <a:chExt cx="2055425" cy="18259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5425" cy="1825957"/>
            </a:xfrm>
            <a:custGeom>
              <a:avLst/>
              <a:gdLst/>
              <a:ahLst/>
              <a:cxnLst/>
              <a:rect l="l" t="t" r="r" b="b"/>
              <a:pathLst>
                <a:path w="2055425" h="1825957">
                  <a:moveTo>
                    <a:pt x="0" y="0"/>
                  </a:moveTo>
                  <a:lnTo>
                    <a:pt x="2055425" y="0"/>
                  </a:lnTo>
                  <a:lnTo>
                    <a:pt x="2055425" y="1825957"/>
                  </a:lnTo>
                  <a:lnTo>
                    <a:pt x="0" y="1825957"/>
                  </a:lnTo>
                  <a:close/>
                </a:path>
              </a:pathLst>
            </a:custGeom>
            <a:blipFill>
              <a:blip r:embed="rId5"/>
              <a:stretch>
                <a:fillRect l="-16668" r="-16668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863379" y="4293203"/>
            <a:ext cx="8848188" cy="482529"/>
            <a:chOff x="0" y="0"/>
            <a:chExt cx="2216869" cy="120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6869" cy="120895"/>
            </a:xfrm>
            <a:custGeom>
              <a:avLst/>
              <a:gdLst/>
              <a:ahLst/>
              <a:cxnLst/>
              <a:rect l="l" t="t" r="r" b="b"/>
              <a:pathLst>
                <a:path w="2216869" h="120895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96396"/>
                  </a:lnTo>
                  <a:cubicBezTo>
                    <a:pt x="2216869" y="109927"/>
                    <a:pt x="2205900" y="120895"/>
                    <a:pt x="2192370" y="120895"/>
                  </a:cubicBezTo>
                  <a:lnTo>
                    <a:pt x="24499" y="120895"/>
                  </a:lnTo>
                  <a:cubicBezTo>
                    <a:pt x="10969" y="120895"/>
                    <a:pt x="0" y="109927"/>
                    <a:pt x="0" y="96396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216869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63379" y="4293203"/>
            <a:ext cx="2646774" cy="482529"/>
            <a:chOff x="0" y="0"/>
            <a:chExt cx="663136" cy="120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3136" cy="120895"/>
            </a:xfrm>
            <a:custGeom>
              <a:avLst/>
              <a:gdLst/>
              <a:ahLst/>
              <a:cxnLst/>
              <a:rect l="l" t="t" r="r" b="b"/>
              <a:pathLst>
                <a:path w="663136" h="120895">
                  <a:moveTo>
                    <a:pt x="60448" y="0"/>
                  </a:moveTo>
                  <a:lnTo>
                    <a:pt x="602688" y="0"/>
                  </a:lnTo>
                  <a:cubicBezTo>
                    <a:pt x="636073" y="0"/>
                    <a:pt x="663136" y="27063"/>
                    <a:pt x="663136" y="60448"/>
                  </a:cubicBezTo>
                  <a:lnTo>
                    <a:pt x="663136" y="60448"/>
                  </a:lnTo>
                  <a:cubicBezTo>
                    <a:pt x="663136" y="76479"/>
                    <a:pt x="656768" y="91854"/>
                    <a:pt x="645431" y="103191"/>
                  </a:cubicBezTo>
                  <a:cubicBezTo>
                    <a:pt x="634095" y="114527"/>
                    <a:pt x="618720" y="120895"/>
                    <a:pt x="602688" y="120895"/>
                  </a:cubicBezTo>
                  <a:lnTo>
                    <a:pt x="60448" y="120895"/>
                  </a:lnTo>
                  <a:cubicBezTo>
                    <a:pt x="27063" y="120895"/>
                    <a:pt x="0" y="93832"/>
                    <a:pt x="0" y="60448"/>
                  </a:cubicBezTo>
                  <a:lnTo>
                    <a:pt x="0" y="60448"/>
                  </a:lnTo>
                  <a:cubicBezTo>
                    <a:pt x="0" y="27063"/>
                    <a:pt x="27063" y="0"/>
                    <a:pt x="60448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63136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63379" y="5057552"/>
            <a:ext cx="8848188" cy="825723"/>
            <a:chOff x="0" y="0"/>
            <a:chExt cx="2216869" cy="2068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16869" cy="206881"/>
            </a:xfrm>
            <a:custGeom>
              <a:avLst/>
              <a:gdLst/>
              <a:ahLst/>
              <a:cxnLst/>
              <a:rect l="l" t="t" r="r" b="b"/>
              <a:pathLst>
                <a:path w="2216869" h="206881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182382"/>
                  </a:lnTo>
                  <a:cubicBezTo>
                    <a:pt x="2216869" y="195912"/>
                    <a:pt x="2205900" y="206881"/>
                    <a:pt x="2192370" y="206881"/>
                  </a:cubicBezTo>
                  <a:lnTo>
                    <a:pt x="24499" y="206881"/>
                  </a:lnTo>
                  <a:cubicBezTo>
                    <a:pt x="10969" y="206881"/>
                    <a:pt x="0" y="195912"/>
                    <a:pt x="0" y="182382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216869" cy="254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63379" y="5057552"/>
            <a:ext cx="2646774" cy="825723"/>
            <a:chOff x="0" y="0"/>
            <a:chExt cx="663136" cy="2068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3136" cy="206881"/>
            </a:xfrm>
            <a:custGeom>
              <a:avLst/>
              <a:gdLst/>
              <a:ahLst/>
              <a:cxnLst/>
              <a:rect l="l" t="t" r="r" b="b"/>
              <a:pathLst>
                <a:path w="663136" h="206881">
                  <a:moveTo>
                    <a:pt x="81901" y="0"/>
                  </a:moveTo>
                  <a:lnTo>
                    <a:pt x="581235" y="0"/>
                  </a:lnTo>
                  <a:cubicBezTo>
                    <a:pt x="626468" y="0"/>
                    <a:pt x="663136" y="36668"/>
                    <a:pt x="663136" y="81901"/>
                  </a:cubicBezTo>
                  <a:lnTo>
                    <a:pt x="663136" y="124980"/>
                  </a:lnTo>
                  <a:cubicBezTo>
                    <a:pt x="663136" y="170212"/>
                    <a:pt x="626468" y="206881"/>
                    <a:pt x="581235" y="206881"/>
                  </a:cubicBezTo>
                  <a:lnTo>
                    <a:pt x="81901" y="206881"/>
                  </a:lnTo>
                  <a:cubicBezTo>
                    <a:pt x="36668" y="206881"/>
                    <a:pt x="0" y="170212"/>
                    <a:pt x="0" y="124980"/>
                  </a:cubicBezTo>
                  <a:lnTo>
                    <a:pt x="0" y="81901"/>
                  </a:lnTo>
                  <a:cubicBezTo>
                    <a:pt x="0" y="36668"/>
                    <a:pt x="36668" y="0"/>
                    <a:pt x="81901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663136" cy="254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63379" y="6169025"/>
            <a:ext cx="8848188" cy="898165"/>
            <a:chOff x="0" y="0"/>
            <a:chExt cx="2216869" cy="2250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16869" cy="225031"/>
            </a:xfrm>
            <a:custGeom>
              <a:avLst/>
              <a:gdLst/>
              <a:ahLst/>
              <a:cxnLst/>
              <a:rect l="l" t="t" r="r" b="b"/>
              <a:pathLst>
                <a:path w="2216869" h="225031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200531"/>
                  </a:lnTo>
                  <a:cubicBezTo>
                    <a:pt x="2216869" y="214062"/>
                    <a:pt x="2205900" y="225031"/>
                    <a:pt x="2192370" y="225031"/>
                  </a:cubicBezTo>
                  <a:lnTo>
                    <a:pt x="24499" y="225031"/>
                  </a:lnTo>
                  <a:cubicBezTo>
                    <a:pt x="10969" y="225031"/>
                    <a:pt x="0" y="214062"/>
                    <a:pt x="0" y="200531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216869" cy="27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63379" y="6169025"/>
            <a:ext cx="2646774" cy="898165"/>
            <a:chOff x="0" y="0"/>
            <a:chExt cx="663136" cy="2250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3136" cy="225031"/>
            </a:xfrm>
            <a:custGeom>
              <a:avLst/>
              <a:gdLst/>
              <a:ahLst/>
              <a:cxnLst/>
              <a:rect l="l" t="t" r="r" b="b"/>
              <a:pathLst>
                <a:path w="663136" h="225031">
                  <a:moveTo>
                    <a:pt x="81901" y="0"/>
                  </a:moveTo>
                  <a:lnTo>
                    <a:pt x="581235" y="0"/>
                  </a:lnTo>
                  <a:cubicBezTo>
                    <a:pt x="626468" y="0"/>
                    <a:pt x="663136" y="36668"/>
                    <a:pt x="663136" y="81901"/>
                  </a:cubicBezTo>
                  <a:lnTo>
                    <a:pt x="663136" y="143130"/>
                  </a:lnTo>
                  <a:cubicBezTo>
                    <a:pt x="663136" y="188362"/>
                    <a:pt x="626468" y="225031"/>
                    <a:pt x="581235" y="225031"/>
                  </a:cubicBezTo>
                  <a:lnTo>
                    <a:pt x="81901" y="225031"/>
                  </a:lnTo>
                  <a:cubicBezTo>
                    <a:pt x="60180" y="225031"/>
                    <a:pt x="39348" y="216402"/>
                    <a:pt x="23988" y="201042"/>
                  </a:cubicBezTo>
                  <a:cubicBezTo>
                    <a:pt x="8629" y="185683"/>
                    <a:pt x="0" y="164851"/>
                    <a:pt x="0" y="143130"/>
                  </a:cubicBezTo>
                  <a:lnTo>
                    <a:pt x="0" y="81901"/>
                  </a:lnTo>
                  <a:cubicBezTo>
                    <a:pt x="0" y="36668"/>
                    <a:pt x="36668" y="0"/>
                    <a:pt x="81901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663136" cy="27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863379" y="7352940"/>
            <a:ext cx="8848188" cy="482529"/>
            <a:chOff x="0" y="0"/>
            <a:chExt cx="2216869" cy="1208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16869" cy="120895"/>
            </a:xfrm>
            <a:custGeom>
              <a:avLst/>
              <a:gdLst/>
              <a:ahLst/>
              <a:cxnLst/>
              <a:rect l="l" t="t" r="r" b="b"/>
              <a:pathLst>
                <a:path w="2216869" h="120895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96396"/>
                  </a:lnTo>
                  <a:cubicBezTo>
                    <a:pt x="2216869" y="109927"/>
                    <a:pt x="2205900" y="120895"/>
                    <a:pt x="2192370" y="120895"/>
                  </a:cubicBezTo>
                  <a:lnTo>
                    <a:pt x="24499" y="120895"/>
                  </a:lnTo>
                  <a:cubicBezTo>
                    <a:pt x="10969" y="120895"/>
                    <a:pt x="0" y="109927"/>
                    <a:pt x="0" y="96396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216869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63379" y="7352940"/>
            <a:ext cx="2646774" cy="482529"/>
            <a:chOff x="0" y="0"/>
            <a:chExt cx="663136" cy="12089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3136" cy="120895"/>
            </a:xfrm>
            <a:custGeom>
              <a:avLst/>
              <a:gdLst/>
              <a:ahLst/>
              <a:cxnLst/>
              <a:rect l="l" t="t" r="r" b="b"/>
              <a:pathLst>
                <a:path w="663136" h="120895">
                  <a:moveTo>
                    <a:pt x="60448" y="0"/>
                  </a:moveTo>
                  <a:lnTo>
                    <a:pt x="602688" y="0"/>
                  </a:lnTo>
                  <a:cubicBezTo>
                    <a:pt x="636073" y="0"/>
                    <a:pt x="663136" y="27063"/>
                    <a:pt x="663136" y="60448"/>
                  </a:cubicBezTo>
                  <a:lnTo>
                    <a:pt x="663136" y="60448"/>
                  </a:lnTo>
                  <a:cubicBezTo>
                    <a:pt x="663136" y="76479"/>
                    <a:pt x="656768" y="91854"/>
                    <a:pt x="645431" y="103191"/>
                  </a:cubicBezTo>
                  <a:cubicBezTo>
                    <a:pt x="634095" y="114527"/>
                    <a:pt x="618720" y="120895"/>
                    <a:pt x="602688" y="120895"/>
                  </a:cubicBezTo>
                  <a:lnTo>
                    <a:pt x="60448" y="120895"/>
                  </a:lnTo>
                  <a:cubicBezTo>
                    <a:pt x="27063" y="120895"/>
                    <a:pt x="0" y="93832"/>
                    <a:pt x="0" y="60448"/>
                  </a:cubicBezTo>
                  <a:lnTo>
                    <a:pt x="0" y="60448"/>
                  </a:lnTo>
                  <a:cubicBezTo>
                    <a:pt x="0" y="27063"/>
                    <a:pt x="27063" y="0"/>
                    <a:pt x="60448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663136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68876" y="4900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651295" y="4336047"/>
            <a:ext cx="60602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усе потрібне для подорожі зібрано в одному місці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Актуальність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94141" y="4335640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Швидкий доступ: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51295" y="5095875"/>
            <a:ext cx="606027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 оновлює інформацію, щоб користувачі отримували найсвіжіші відгуки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94141" y="5251192"/>
            <a:ext cx="24577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Актуальність даних: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651295" y="6243457"/>
            <a:ext cx="584878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можливість ділитися власними враженнями та порадами завдяки статтям та коментарям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94141" y="6419670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Обмін досвідом: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651295" y="7395783"/>
            <a:ext cx="650192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ігрові механіки залучають молодь і дорослих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94141" y="7395376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Гейміфікація: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435990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304546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175741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823436" y="9685481"/>
            <a:ext cx="1516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1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207240"/>
          </a:xfrm>
          <a:custGeom>
            <a:avLst/>
            <a:gdLst/>
            <a:ahLst/>
            <a:cxnLst/>
            <a:rect l="l" t="t" r="r" b="b"/>
            <a:pathLst>
              <a:path w="18288000" h="1220724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57498" y="3773805"/>
            <a:ext cx="9773004" cy="24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BACK-END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22022" y="9685481"/>
            <a:ext cx="15448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207240"/>
          </a:xfrm>
          <a:custGeom>
            <a:avLst/>
            <a:gdLst/>
            <a:ahLst/>
            <a:cxnLst/>
            <a:rect l="l" t="t" r="r" b="b"/>
            <a:pathLst>
              <a:path w="18288000" h="1220724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0864" y="3556151"/>
            <a:ext cx="14746272" cy="3508183"/>
            <a:chOff x="0" y="0"/>
            <a:chExt cx="3694604" cy="878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4604" cy="878958"/>
            </a:xfrm>
            <a:custGeom>
              <a:avLst/>
              <a:gdLst/>
              <a:ahLst/>
              <a:cxnLst/>
              <a:rect l="l" t="t" r="r" b="b"/>
              <a:pathLst>
                <a:path w="3694604" h="878958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870033"/>
                  </a:lnTo>
                  <a:cubicBezTo>
                    <a:pt x="3694604" y="874962"/>
                    <a:pt x="3690608" y="878958"/>
                    <a:pt x="3685679" y="878958"/>
                  </a:cubicBezTo>
                  <a:lnTo>
                    <a:pt x="8925" y="878958"/>
                  </a:lnTo>
                  <a:cubicBezTo>
                    <a:pt x="3996" y="878958"/>
                    <a:pt x="0" y="874962"/>
                    <a:pt x="0" y="870033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94604" cy="926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ПОСТАНОВКА ЗАДАЧІ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6697" y="3830545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Модель даних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16697" y="5691503"/>
            <a:ext cx="60054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Впровадження JWT-аутентифікації, авторизації, обмежень доступу та валідації даних для захисту API.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6697" y="5256562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Аутентифікація та безпека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53499" y="4265520"/>
            <a:ext cx="565517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Реалізація створення, читання, оновлення та видалення для основних об’єктів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53499" y="3827257"/>
            <a:ext cx="565517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CRUD-функціонал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53499" y="5691503"/>
            <a:ext cx="5655177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Створення систем досягнень, рейтингів, а також модулів для фільтрації, пошуку й модерації контенту.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53499" y="5256562"/>
            <a:ext cx="565517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Гейміфікація та модерація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16697" y="4265520"/>
            <a:ext cx="600544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Розробка структури бази в MongoDB з урахуванням зв’язків між сутностями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68876" y="6805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435990" y="7169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04546" y="7169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75741" y="7169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822022" y="9685481"/>
            <a:ext cx="15448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789" y="862029"/>
            <a:ext cx="17602421" cy="9455704"/>
          </a:xfrm>
          <a:custGeom>
            <a:avLst/>
            <a:gdLst/>
            <a:ahLst/>
            <a:cxnLst/>
            <a:rect l="l" t="t" r="r" b="b"/>
            <a:pathLst>
              <a:path w="17602421" h="9455704">
                <a:moveTo>
                  <a:pt x="0" y="0"/>
                </a:moveTo>
                <a:lnTo>
                  <a:pt x="17602422" y="0"/>
                </a:lnTo>
                <a:lnTo>
                  <a:pt x="17602422" y="9455703"/>
                </a:lnTo>
                <a:lnTo>
                  <a:pt x="0" y="945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6289" y="4360858"/>
            <a:ext cx="4416774" cy="2028688"/>
            <a:chOff x="0" y="0"/>
            <a:chExt cx="1106601" cy="50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3908" y="3667444"/>
            <a:ext cx="3141537" cy="1922436"/>
            <a:chOff x="0" y="0"/>
            <a:chExt cx="2055425" cy="1257799"/>
          </a:xfrm>
        </p:grpSpPr>
        <p:sp>
          <p:nvSpPr>
            <p:cNvPr id="7" name="Freeform 7">
              <a:hlinkClick r:id="rId4" tooltip="https://miro.medium.com/v2/resize:fit:2000/0*zj_kGMq6f2ZxW7p3.png"/>
            </p:cNvPr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5"/>
              <a:stretch>
                <a:fillRect t="-45" b="-4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2214801" y="5983852"/>
            <a:ext cx="2319751" cy="471524"/>
            <a:chOff x="0" y="0"/>
            <a:chExt cx="581202" cy="11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35613" y="4360858"/>
            <a:ext cx="4416774" cy="2028688"/>
            <a:chOff x="0" y="0"/>
            <a:chExt cx="1106601" cy="5082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46116" y="3831624"/>
            <a:ext cx="1795768" cy="1833470"/>
            <a:chOff x="0" y="0"/>
            <a:chExt cx="2055425" cy="20985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5425" cy="2098579"/>
            </a:xfrm>
            <a:custGeom>
              <a:avLst/>
              <a:gdLst/>
              <a:ahLst/>
              <a:cxnLst/>
              <a:rect l="l" t="t" r="r" b="b"/>
              <a:pathLst>
                <a:path w="2055425" h="2098579">
                  <a:moveTo>
                    <a:pt x="0" y="0"/>
                  </a:moveTo>
                  <a:lnTo>
                    <a:pt x="2055425" y="0"/>
                  </a:lnTo>
                  <a:lnTo>
                    <a:pt x="2055425" y="2098579"/>
                  </a:lnTo>
                  <a:lnTo>
                    <a:pt x="0" y="2098579"/>
                  </a:lnTo>
                  <a:close/>
                </a:path>
              </a:pathLst>
            </a:custGeom>
            <a:blipFill>
              <a:blip r:embed="rId6"/>
              <a:stretch>
                <a:fillRect l="-1049" r="-104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7984124" y="5983852"/>
            <a:ext cx="2319751" cy="471524"/>
            <a:chOff x="0" y="0"/>
            <a:chExt cx="581202" cy="1181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04937" y="4360858"/>
            <a:ext cx="4416774" cy="2028688"/>
            <a:chOff x="0" y="0"/>
            <a:chExt cx="1106601" cy="5082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360099" y="3781819"/>
            <a:ext cx="5106450" cy="1693687"/>
            <a:chOff x="0" y="0"/>
            <a:chExt cx="3792252" cy="12577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792252" cy="1257799"/>
            </a:xfrm>
            <a:custGeom>
              <a:avLst/>
              <a:gdLst/>
              <a:ahLst/>
              <a:cxnLst/>
              <a:rect l="l" t="t" r="r" b="b"/>
              <a:pathLst>
                <a:path w="3792252" h="1257799">
                  <a:moveTo>
                    <a:pt x="0" y="0"/>
                  </a:moveTo>
                  <a:lnTo>
                    <a:pt x="3792252" y="0"/>
                  </a:lnTo>
                  <a:lnTo>
                    <a:pt x="3792252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7"/>
              <a:stretch>
                <a:fillRect t="-312" b="-31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753448" y="5983852"/>
            <a:ext cx="2319751" cy="471524"/>
            <a:chOff x="0" y="0"/>
            <a:chExt cx="581202" cy="1181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716697" y="1286682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Технології розробки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26288" y="602119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Node.js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095612" y="602119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Express.js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64936" y="602119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MongoDB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830058" y="9685481"/>
            <a:ext cx="13841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16697" y="1286682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Архітектура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60217" y="5440156"/>
            <a:ext cx="4244660" cy="2705709"/>
            <a:chOff x="0" y="0"/>
            <a:chExt cx="1063478" cy="6779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3478" cy="677902"/>
            </a:xfrm>
            <a:custGeom>
              <a:avLst/>
              <a:gdLst/>
              <a:ahLst/>
              <a:cxnLst/>
              <a:rect l="l" t="t" r="r" b="b"/>
              <a:pathLst>
                <a:path w="1063478" h="677902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646895"/>
                  </a:lnTo>
                  <a:cubicBezTo>
                    <a:pt x="1063478" y="655119"/>
                    <a:pt x="1060212" y="663005"/>
                    <a:pt x="1054397" y="668820"/>
                  </a:cubicBezTo>
                  <a:cubicBezTo>
                    <a:pt x="1048582" y="674635"/>
                    <a:pt x="1040695" y="677902"/>
                    <a:pt x="1032472" y="677902"/>
                  </a:cubicBezTo>
                  <a:lnTo>
                    <a:pt x="31007" y="677902"/>
                  </a:lnTo>
                  <a:cubicBezTo>
                    <a:pt x="22783" y="677902"/>
                    <a:pt x="14897" y="674635"/>
                    <a:pt x="9082" y="668820"/>
                  </a:cubicBezTo>
                  <a:cubicBezTo>
                    <a:pt x="3267" y="663005"/>
                    <a:pt x="0" y="655119"/>
                    <a:pt x="0" y="646895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3478" cy="725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597100" y="-835570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645320" y="5440156"/>
            <a:ext cx="4244660" cy="2705709"/>
            <a:chOff x="0" y="0"/>
            <a:chExt cx="1063478" cy="6779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3478" cy="677902"/>
            </a:xfrm>
            <a:custGeom>
              <a:avLst/>
              <a:gdLst/>
              <a:ahLst/>
              <a:cxnLst/>
              <a:rect l="l" t="t" r="r" b="b"/>
              <a:pathLst>
                <a:path w="1063478" h="677902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646895"/>
                  </a:lnTo>
                  <a:cubicBezTo>
                    <a:pt x="1063478" y="655119"/>
                    <a:pt x="1060212" y="663005"/>
                    <a:pt x="1054397" y="668820"/>
                  </a:cubicBezTo>
                  <a:cubicBezTo>
                    <a:pt x="1048582" y="674635"/>
                    <a:pt x="1040695" y="677902"/>
                    <a:pt x="1032472" y="677902"/>
                  </a:cubicBezTo>
                  <a:lnTo>
                    <a:pt x="31007" y="677902"/>
                  </a:lnTo>
                  <a:cubicBezTo>
                    <a:pt x="22783" y="677902"/>
                    <a:pt x="14897" y="674635"/>
                    <a:pt x="9082" y="668820"/>
                  </a:cubicBezTo>
                  <a:cubicBezTo>
                    <a:pt x="3267" y="663005"/>
                    <a:pt x="0" y="655119"/>
                    <a:pt x="0" y="646895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3478" cy="725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45320" y="6476371"/>
            <a:ext cx="4244660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Обробляє усі запити, які надходять від клієнта, реалізує бізнес-логіку додатку та здійснює взаємодію з базою даних.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835483" y="5440156"/>
            <a:ext cx="4244660" cy="2705709"/>
            <a:chOff x="0" y="0"/>
            <a:chExt cx="1063478" cy="6779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3478" cy="677902"/>
            </a:xfrm>
            <a:custGeom>
              <a:avLst/>
              <a:gdLst/>
              <a:ahLst/>
              <a:cxnLst/>
              <a:rect l="l" t="t" r="r" b="b"/>
              <a:pathLst>
                <a:path w="1063478" h="677902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646895"/>
                  </a:lnTo>
                  <a:cubicBezTo>
                    <a:pt x="1063478" y="655119"/>
                    <a:pt x="1060212" y="663005"/>
                    <a:pt x="1054397" y="668820"/>
                  </a:cubicBezTo>
                  <a:cubicBezTo>
                    <a:pt x="1048582" y="674635"/>
                    <a:pt x="1040695" y="677902"/>
                    <a:pt x="1032472" y="677902"/>
                  </a:cubicBezTo>
                  <a:lnTo>
                    <a:pt x="31007" y="677902"/>
                  </a:lnTo>
                  <a:cubicBezTo>
                    <a:pt x="22783" y="677902"/>
                    <a:pt x="14897" y="674635"/>
                    <a:pt x="9082" y="668820"/>
                  </a:cubicBezTo>
                  <a:cubicBezTo>
                    <a:pt x="3267" y="663005"/>
                    <a:pt x="0" y="655119"/>
                    <a:pt x="0" y="646895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63478" cy="725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835483" y="6476371"/>
            <a:ext cx="424466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Зберігає всю інформацію, необхідну для роботи застосунку, та забезпечує доступ до неї.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25151" y="3484106"/>
            <a:ext cx="15237698" cy="2399937"/>
          </a:xfrm>
          <a:custGeom>
            <a:avLst/>
            <a:gdLst/>
            <a:ahLst/>
            <a:cxnLst/>
            <a:rect l="l" t="t" r="r" b="b"/>
            <a:pathLst>
              <a:path w="15237698" h="2399937">
                <a:moveTo>
                  <a:pt x="0" y="0"/>
                </a:moveTo>
                <a:lnTo>
                  <a:pt x="15237698" y="0"/>
                </a:lnTo>
                <a:lnTo>
                  <a:pt x="15237698" y="2399937"/>
                </a:lnTo>
                <a:lnTo>
                  <a:pt x="0" y="2399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60217" y="6476371"/>
            <a:ext cx="424466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Відповідає за взаємодію з кінцевим користувачем.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9825" y="6003296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Рівень презентації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4927" y="6003296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Рівень застосунку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55090" y="6003296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Рівень даних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822319" y="9685481"/>
            <a:ext cx="1538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5217" cy="9935298"/>
          </a:xfrm>
          <a:custGeom>
            <a:avLst/>
            <a:gdLst/>
            <a:ahLst/>
            <a:cxnLst/>
            <a:rect l="l" t="t" r="r" b="b"/>
            <a:pathLst>
              <a:path w="18495217" h="9935298">
                <a:moveTo>
                  <a:pt x="0" y="0"/>
                </a:moveTo>
                <a:lnTo>
                  <a:pt x="18495217" y="0"/>
                </a:lnTo>
                <a:lnTo>
                  <a:pt x="18495217" y="9935298"/>
                </a:lnTo>
                <a:lnTo>
                  <a:pt x="0" y="9935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82487" y="764896"/>
            <a:ext cx="14135705" cy="9522104"/>
            <a:chOff x="0" y="0"/>
            <a:chExt cx="3541630" cy="2385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1630" cy="2385715"/>
            </a:xfrm>
            <a:custGeom>
              <a:avLst/>
              <a:gdLst/>
              <a:ahLst/>
              <a:cxnLst/>
              <a:rect l="l" t="t" r="r" b="b"/>
              <a:pathLst>
                <a:path w="3541630" h="2385715">
                  <a:moveTo>
                    <a:pt x="9311" y="0"/>
                  </a:moveTo>
                  <a:lnTo>
                    <a:pt x="3532319" y="0"/>
                  </a:lnTo>
                  <a:cubicBezTo>
                    <a:pt x="3534789" y="0"/>
                    <a:pt x="3537157" y="981"/>
                    <a:pt x="3538903" y="2727"/>
                  </a:cubicBezTo>
                  <a:cubicBezTo>
                    <a:pt x="3540649" y="4473"/>
                    <a:pt x="3541630" y="6841"/>
                    <a:pt x="3541630" y="9311"/>
                  </a:cubicBezTo>
                  <a:lnTo>
                    <a:pt x="3541630" y="2376405"/>
                  </a:lnTo>
                  <a:cubicBezTo>
                    <a:pt x="3541630" y="2381547"/>
                    <a:pt x="3537462" y="2385715"/>
                    <a:pt x="3532319" y="2385715"/>
                  </a:cubicBezTo>
                  <a:lnTo>
                    <a:pt x="9311" y="2385715"/>
                  </a:lnTo>
                  <a:cubicBezTo>
                    <a:pt x="4169" y="2385715"/>
                    <a:pt x="0" y="2381547"/>
                    <a:pt x="0" y="2376405"/>
                  </a:cubicBezTo>
                  <a:lnTo>
                    <a:pt x="0" y="9311"/>
                  </a:lnTo>
                  <a:cubicBezTo>
                    <a:pt x="0" y="6841"/>
                    <a:pt x="981" y="4473"/>
                    <a:pt x="2727" y="2727"/>
                  </a:cubicBezTo>
                  <a:cubicBezTo>
                    <a:pt x="4473" y="981"/>
                    <a:pt x="6841" y="0"/>
                    <a:pt x="93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41630" cy="2433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41842" y="1060111"/>
            <a:ext cx="13181269" cy="9226889"/>
          </a:xfrm>
          <a:custGeom>
            <a:avLst/>
            <a:gdLst/>
            <a:ahLst/>
            <a:cxnLst/>
            <a:rect l="l" t="t" r="r" b="b"/>
            <a:pathLst>
              <a:path w="13181269" h="9226889">
                <a:moveTo>
                  <a:pt x="0" y="0"/>
                </a:moveTo>
                <a:lnTo>
                  <a:pt x="13181269" y="0"/>
                </a:lnTo>
                <a:lnTo>
                  <a:pt x="13181269" y="9226889"/>
                </a:lnTo>
                <a:lnTo>
                  <a:pt x="0" y="9226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05174" y="111016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ER-діаграма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22022" y="9685481"/>
            <a:ext cx="15448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Office PowerPoint</Application>
  <PresentationFormat>Произвольный</PresentationFormat>
  <Paragraphs>116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Calibri</vt:lpstr>
      <vt:lpstr>Proxima Nova</vt:lpstr>
      <vt:lpstr>Arial</vt:lpstr>
      <vt:lpstr>Proxima Nova Bold</vt:lpstr>
      <vt:lpstr>Source Sans Pro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TimeWanderer-презентація</dc:title>
  <cp:lastModifiedBy>Daria Avtomonova</cp:lastModifiedBy>
  <cp:revision>1</cp:revision>
  <dcterms:created xsi:type="dcterms:W3CDTF">2006-08-16T00:00:00Z</dcterms:created>
  <dcterms:modified xsi:type="dcterms:W3CDTF">2025-06-09T11:54:11Z</dcterms:modified>
  <dc:identifier>DAGpCTPWPsk</dc:identifier>
</cp:coreProperties>
</file>